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67" r:id="rId3"/>
    <p:sldId id="265" r:id="rId4"/>
    <p:sldId id="266" r:id="rId5"/>
    <p:sldId id="268" r:id="rId6"/>
    <p:sldId id="259" r:id="rId7"/>
    <p:sldId id="260" r:id="rId8"/>
    <p:sldId id="261" r:id="rId9"/>
    <p:sldId id="262" r:id="rId10"/>
    <p:sldId id="263"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57" r:id="rId29"/>
    <p:sldId id="258"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B43F8-E11C-1546-9FE1-B5ED8EE61B43}" type="datetimeFigureOut">
              <a:rPr lang="en-US" smtClean="0"/>
              <a:t>9/13/2021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0B255-055A-5C44-A219-A7540696EEED}" type="slidenum">
              <a:rPr lang="en-US" smtClean="0"/>
              <a:t>‹#›</a:t>
            </a:fld>
            <a:endParaRPr lang="en-US"/>
          </a:p>
        </p:txBody>
      </p:sp>
    </p:spTree>
    <p:extLst>
      <p:ext uri="{BB962C8B-B14F-4D97-AF65-F5344CB8AC3E}">
        <p14:creationId xmlns:p14="http://schemas.microsoft.com/office/powerpoint/2010/main" val="1488397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size usually refers to Pearson’s correlation often</a:t>
            </a:r>
            <a:r>
              <a:rPr lang="en-US" baseline="0" dirty="0"/>
              <a:t> denoted r, is widely used as an effect size when paired quantitative data are available. Pearson’s r can vary in magnitude from -1 to 1, with -1 indicating a prefect negative linear relation, 1 indicating a perfect positive linear relation, and 0 indicating no relation between two variables.</a:t>
            </a:r>
            <a:endParaRPr lang="en-US" dirty="0"/>
          </a:p>
        </p:txBody>
      </p:sp>
      <p:sp>
        <p:nvSpPr>
          <p:cNvPr id="4" name="Slide Number Placeholder 3"/>
          <p:cNvSpPr>
            <a:spLocks noGrp="1"/>
          </p:cNvSpPr>
          <p:nvPr>
            <p:ph type="sldNum" sz="quarter" idx="10"/>
          </p:nvPr>
        </p:nvSpPr>
        <p:spPr/>
        <p:txBody>
          <a:bodyPr/>
          <a:lstStyle/>
          <a:p>
            <a:fld id="{DBC0B255-055A-5C44-A219-A7540696EEED}" type="slidenum">
              <a:rPr lang="en-US" smtClean="0"/>
              <a:t>6</a:t>
            </a:fld>
            <a:endParaRPr lang="en-US"/>
          </a:p>
        </p:txBody>
      </p:sp>
    </p:spTree>
    <p:extLst>
      <p:ext uri="{BB962C8B-B14F-4D97-AF65-F5344CB8AC3E}">
        <p14:creationId xmlns:p14="http://schemas.microsoft.com/office/powerpoint/2010/main" val="276910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(3/24/15 19:15) -----</a:t>
            </a:r>
          </a:p>
          <a:p>
            <a:r>
              <a:rPr lang="en-US"/>
              <a:t>drug classes include antidepressants, anticonvulsants, and other agents that alter neural mambrane ptentials, ion channels, cell surgace receptor sites, synaptic neurotransmitter levels, and other neuronal processes involved in pain signal processing. Tricyclic antidepressants ( including amitriptyline, desipramine and nortriptyline) wee the first drugs found to reduce pain associated with postherpetic neuralgia and painful diabetic neuropathy.  She SNRIs ( duloxetine, venlafaxine) are particularly effective in the treatment of vatious neuropathic pain conditions and fibromyalgia. Gabapentin, pregabalin an other anticonvulsant agents with similar mechanisms of action at voltage-gated ion channels have been found to have benficial effects in various neuropathic pain conditions.</a:t>
            </a:r>
          </a:p>
        </p:txBody>
      </p:sp>
      <p:sp>
        <p:nvSpPr>
          <p:cNvPr id="4" name="Slide Number Placeholder 3"/>
          <p:cNvSpPr>
            <a:spLocks noGrp="1"/>
          </p:cNvSpPr>
          <p:nvPr>
            <p:ph type="sldNum" sz="quarter" idx="10"/>
          </p:nvPr>
        </p:nvSpPr>
        <p:spPr/>
        <p:txBody>
          <a:bodyPr/>
          <a:lstStyle/>
          <a:p>
            <a:fld id="{DBC0B255-055A-5C44-A219-A7540696EEED}" type="slidenum">
              <a:rPr lang="en-US" smtClean="0"/>
              <a:t>11</a:t>
            </a:fld>
            <a:endParaRPr lang="en-US"/>
          </a:p>
        </p:txBody>
      </p:sp>
    </p:spTree>
    <p:extLst>
      <p:ext uri="{BB962C8B-B14F-4D97-AF65-F5344CB8AC3E}">
        <p14:creationId xmlns:p14="http://schemas.microsoft.com/office/powerpoint/2010/main" val="277666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Vulnerable</a:t>
            </a:r>
            <a:r>
              <a:rPr lang="en-US" baseline="0" dirty="0"/>
              <a:t> Elders are community dwelling individuals aged 65 and over who are at greater risk of death or functional decline over a 2 year period. A set of 13 questions, the Vulnerable Elder Survey-13 (VES13) using questions related to age, self rated health and functional disabilities and limitations</a:t>
            </a:r>
          </a:p>
          <a:p>
            <a:r>
              <a:rPr lang="en-US" baseline="0" dirty="0"/>
              <a:t>----- Meeting Notes (3/22/15 19:11) -----</a:t>
            </a:r>
          </a:p>
          <a:p>
            <a:r>
              <a:rPr lang="en-US" baseline="0" dirty="0"/>
              <a:t>These quality indicators are part of the ACOVE ( Assesssing Care of Vulnerable Elders) quality indicator set which was developed in the year 2000 by the RAND Health care and the UCLA comprehensive method for assessing the quality fo care of vulnerable elderly patients. These quality indicators were meant to  </a:t>
            </a:r>
            <a:r>
              <a:rPr lang="en-US" baseline="0"/>
              <a:t>set  </a:t>
            </a:r>
            <a:r>
              <a:rPr lang="en-US" baseline="0" dirty="0"/>
              <a:t>a minimum standard of care . Clinical experts developed potential quality iindicators for each target condition using existing guidelines and cllinical opinion. This was then reviesed and modified by the American College of Physicians-American Society for Internal Medicine (ACP-ASIM) Tasc Force on Aging. The first set of ACOVE quality indicators included 236 quality indicators covering 22 clinical conditions, the latest iteration is the ACOVE-3 which expanded the original number of covered medical conditions to 26.</a:t>
            </a:r>
            <a:endParaRPr lang="en-US" dirty="0"/>
          </a:p>
        </p:txBody>
      </p:sp>
      <p:sp>
        <p:nvSpPr>
          <p:cNvPr id="4" name="Slide Number Placeholder 3"/>
          <p:cNvSpPr>
            <a:spLocks noGrp="1"/>
          </p:cNvSpPr>
          <p:nvPr>
            <p:ph type="sldNum" sz="quarter" idx="10"/>
          </p:nvPr>
        </p:nvSpPr>
        <p:spPr/>
        <p:txBody>
          <a:bodyPr/>
          <a:lstStyle/>
          <a:p>
            <a:fld id="{DBC0B255-055A-5C44-A219-A7540696EEED}" type="slidenum">
              <a:rPr lang="en-US" smtClean="0"/>
              <a:t>17</a:t>
            </a:fld>
            <a:endParaRPr lang="en-US"/>
          </a:p>
        </p:txBody>
      </p:sp>
    </p:spTree>
    <p:extLst>
      <p:ext uri="{BB962C8B-B14F-4D97-AF65-F5344CB8AC3E}">
        <p14:creationId xmlns:p14="http://schemas.microsoft.com/office/powerpoint/2010/main" val="1996529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76E8B06-0538-AE45-B4C1-A8AC64E33AF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2A905290-35BC-794C-A8FA-7429A4BCE76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E8B06-0538-AE45-B4C1-A8AC64E33AF5}"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E8B06-0538-AE45-B4C1-A8AC64E33AF5}"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E8B06-0538-AE45-B4C1-A8AC64E33AF5}"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E8B06-0538-AE45-B4C1-A8AC64E33AF5}"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2A905290-35BC-794C-A8FA-7429A4BCE76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76E8B06-0538-AE45-B4C1-A8AC64E33AF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76E8B06-0538-AE45-B4C1-A8AC64E33AF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E8B06-0538-AE45-B4C1-A8AC64E33AF5}"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05290-35BC-794C-A8FA-7429A4BCE767}" type="slidenum">
              <a:rPr lang="en-US" smtClean="0"/>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76E8B06-0538-AE45-B4C1-A8AC64E33AF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76E8B06-0538-AE45-B4C1-A8AC64E33AF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E8B06-0538-AE45-B4C1-A8AC64E33AF5}"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76E8B06-0538-AE45-B4C1-A8AC64E33AF5}"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76E8B06-0538-AE45-B4C1-A8AC64E33AF5}"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76E8B06-0538-AE45-B4C1-A8AC64E33AF5}"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E8B06-0538-AE45-B4C1-A8AC64E33AF5}"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776E8B06-0538-AE45-B4C1-A8AC64E33AF5}"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905290-35BC-794C-A8FA-7429A4BCE76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776E8B06-0538-AE45-B4C1-A8AC64E33AF5}" type="datetimeFigureOut">
              <a:rPr lang="en-US" smtClean="0"/>
              <a:t>9/13/2021</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2A905290-35BC-794C-A8FA-7429A4BCE767}" type="slidenum">
              <a:rPr lang="en-US" smtClean="0"/>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Management of Pain in the Older Patient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203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8922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Adjuvant Analgesic Drugs</a:t>
            </a:r>
          </a:p>
        </p:txBody>
      </p:sp>
      <p:sp>
        <p:nvSpPr>
          <p:cNvPr id="6" name="Content Placeholder 5"/>
          <p:cNvSpPr>
            <a:spLocks noGrp="1"/>
          </p:cNvSpPr>
          <p:nvPr>
            <p:ph idx="1"/>
          </p:nvPr>
        </p:nvSpPr>
        <p:spPr/>
        <p:txBody>
          <a:bodyPr/>
          <a:lstStyle/>
          <a:p>
            <a:r>
              <a:rPr lang="en-US" dirty="0"/>
              <a:t>All patients with neuropathic pain are candidates for adjuvant analgesics (strong quality of evidence, strong recommendations)</a:t>
            </a:r>
          </a:p>
          <a:p>
            <a:r>
              <a:rPr lang="en-US" dirty="0"/>
              <a:t>Patients with fibromyalgia are candidates for a trial of approved adjuvant analgesics (moderate quality of evidence, strong recommendation)</a:t>
            </a:r>
          </a:p>
          <a:p>
            <a:r>
              <a:rPr lang="en-US" dirty="0"/>
              <a:t>Patients with other types of refractory persistent pain may be candidates for certain adjuvant analgesics (e.g., back pain, headache, diffuse bone pain, </a:t>
            </a:r>
            <a:r>
              <a:rPr lang="en-US" dirty="0" err="1"/>
              <a:t>temporomandibular</a:t>
            </a:r>
            <a:r>
              <a:rPr lang="en-US" dirty="0"/>
              <a:t> disorder) (low quality of evidence, weak recommendation)</a:t>
            </a:r>
          </a:p>
        </p:txBody>
      </p:sp>
    </p:spTree>
    <p:extLst>
      <p:ext uri="{BB962C8B-B14F-4D97-AF65-F5344CB8AC3E}">
        <p14:creationId xmlns:p14="http://schemas.microsoft.com/office/powerpoint/2010/main" val="389667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Adjuvant Analgesic Drugs</a:t>
            </a:r>
          </a:p>
        </p:txBody>
      </p:sp>
      <p:sp>
        <p:nvSpPr>
          <p:cNvPr id="3" name="Content Placeholder 2"/>
          <p:cNvSpPr>
            <a:spLocks noGrp="1"/>
          </p:cNvSpPr>
          <p:nvPr>
            <p:ph idx="1"/>
          </p:nvPr>
        </p:nvSpPr>
        <p:spPr/>
        <p:txBody>
          <a:bodyPr/>
          <a:lstStyle/>
          <a:p>
            <a:r>
              <a:rPr lang="en-US" dirty="0"/>
              <a:t>Tertiary tricyclic antidepressants (amitriptyline, imipramine, doxepin)  should be avoided because of higher risk for adverse effects (e.g., anticholinergic effects, cognitive impairment) (moderate quality of evidence, strong recommendation).</a:t>
            </a:r>
          </a:p>
          <a:p>
            <a:r>
              <a:rPr lang="en-US" dirty="0"/>
              <a:t>Agents may be used alone, but often the effects are enhanced when used in combination with other pain analgesics and nondrug strategies (moderate quality of evidence, strong recommendation)</a:t>
            </a:r>
          </a:p>
        </p:txBody>
      </p:sp>
    </p:spTree>
    <p:extLst>
      <p:ext uri="{BB962C8B-B14F-4D97-AF65-F5344CB8AC3E}">
        <p14:creationId xmlns:p14="http://schemas.microsoft.com/office/powerpoint/2010/main" val="334686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Adjuvant Analgesic Drugs</a:t>
            </a:r>
          </a:p>
        </p:txBody>
      </p:sp>
      <p:sp>
        <p:nvSpPr>
          <p:cNvPr id="3" name="Content Placeholder 2"/>
          <p:cNvSpPr>
            <a:spLocks noGrp="1"/>
          </p:cNvSpPr>
          <p:nvPr>
            <p:ph idx="1"/>
          </p:nvPr>
        </p:nvSpPr>
        <p:spPr/>
        <p:txBody>
          <a:bodyPr/>
          <a:lstStyle/>
          <a:p>
            <a:r>
              <a:rPr lang="en-US" dirty="0"/>
              <a:t>Therapy should begin with the lowest possible dose and increase slowly based and increase slowly based on response and side effects and side effects, with the caveat that some agents have a delayed onset of action and therapeutic benefits are slow to develop. For example, gabapentin may require 2 to 3 weeks for onset of efficacy (moderate quality of evidence, strong recommendation)</a:t>
            </a:r>
          </a:p>
          <a:p>
            <a:r>
              <a:rPr lang="en-US" dirty="0"/>
              <a:t>An adequate therapeutic trial should be conducted before discontinuation of a seemingly ineffective treatment (weak quality of evidence, strong recommendation)</a:t>
            </a:r>
          </a:p>
        </p:txBody>
      </p:sp>
    </p:spTree>
    <p:extLst>
      <p:ext uri="{BB962C8B-B14F-4D97-AF65-F5344CB8AC3E}">
        <p14:creationId xmlns:p14="http://schemas.microsoft.com/office/powerpoint/2010/main" val="153752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Drugs</a:t>
            </a:r>
          </a:p>
        </p:txBody>
      </p:sp>
      <p:sp>
        <p:nvSpPr>
          <p:cNvPr id="3" name="Content Placeholder 2"/>
          <p:cNvSpPr>
            <a:spLocks noGrp="1"/>
          </p:cNvSpPr>
          <p:nvPr>
            <p:ph idx="1"/>
          </p:nvPr>
        </p:nvSpPr>
        <p:spPr/>
        <p:txBody>
          <a:bodyPr/>
          <a:lstStyle/>
          <a:p>
            <a:r>
              <a:rPr lang="en-US" dirty="0"/>
              <a:t>Long-term systemic corticosteroids should be reserved for patients with pain-associated inflammatory disorders or metastatic bone pain. Osteoarthritis should not be considered an inflammatory disorder (moderate quality of evidence, strong recommendation)</a:t>
            </a:r>
          </a:p>
          <a:p>
            <a:r>
              <a:rPr lang="en-US" dirty="0"/>
              <a:t>All patients with localized neuropathic pain are candidates for topical </a:t>
            </a:r>
            <a:r>
              <a:rPr lang="en-US" dirty="0" err="1"/>
              <a:t>lidocaine</a:t>
            </a:r>
            <a:r>
              <a:rPr lang="en-US" dirty="0"/>
              <a:t> (moderate quality of evidence, strong recommendation)</a:t>
            </a:r>
          </a:p>
        </p:txBody>
      </p:sp>
    </p:spTree>
    <p:extLst>
      <p:ext uri="{BB962C8B-B14F-4D97-AF65-F5344CB8AC3E}">
        <p14:creationId xmlns:p14="http://schemas.microsoft.com/office/powerpoint/2010/main" val="215877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Drugs</a:t>
            </a:r>
          </a:p>
        </p:txBody>
      </p:sp>
      <p:sp>
        <p:nvSpPr>
          <p:cNvPr id="3" name="Content Placeholder 2"/>
          <p:cNvSpPr>
            <a:spLocks noGrp="1"/>
          </p:cNvSpPr>
          <p:nvPr>
            <p:ph idx="1"/>
          </p:nvPr>
        </p:nvSpPr>
        <p:spPr/>
        <p:txBody>
          <a:bodyPr/>
          <a:lstStyle/>
          <a:p>
            <a:r>
              <a:rPr lang="en-US" dirty="0"/>
              <a:t>Patients with localized </a:t>
            </a:r>
            <a:r>
              <a:rPr lang="en-US" dirty="0" err="1"/>
              <a:t>nonneuropathic</a:t>
            </a:r>
            <a:r>
              <a:rPr lang="en-US" dirty="0"/>
              <a:t> pain may be candidates for topical </a:t>
            </a:r>
            <a:r>
              <a:rPr lang="en-US" dirty="0" err="1"/>
              <a:t>lidocaine</a:t>
            </a:r>
            <a:r>
              <a:rPr lang="en-US" dirty="0"/>
              <a:t> (low quality of evidence, weak recommendation)</a:t>
            </a:r>
          </a:p>
          <a:p>
            <a:r>
              <a:rPr lang="en-US" dirty="0"/>
              <a:t>All patients with other localized </a:t>
            </a:r>
            <a:r>
              <a:rPr lang="en-US" dirty="0" err="1"/>
              <a:t>nonneuropathic</a:t>
            </a:r>
            <a:r>
              <a:rPr lang="en-US" dirty="0"/>
              <a:t> persistent pain may be candidates for topical NSAIDs (moderated quality of evidence, weak recommendation)</a:t>
            </a:r>
          </a:p>
          <a:p>
            <a:r>
              <a:rPr lang="en-US" dirty="0"/>
              <a:t>Other topical agents, including capsaicin or menthol may be considered for regional pain syndromes ( moderate quality of evidence, weak recommendation)</a:t>
            </a:r>
          </a:p>
        </p:txBody>
      </p:sp>
    </p:spTree>
    <p:extLst>
      <p:ext uri="{BB962C8B-B14F-4D97-AF65-F5344CB8AC3E}">
        <p14:creationId xmlns:p14="http://schemas.microsoft.com/office/powerpoint/2010/main" val="209353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Drugs</a:t>
            </a:r>
          </a:p>
        </p:txBody>
      </p:sp>
      <p:sp>
        <p:nvSpPr>
          <p:cNvPr id="3" name="Content Placeholder 2"/>
          <p:cNvSpPr>
            <a:spLocks noGrp="1"/>
          </p:cNvSpPr>
          <p:nvPr>
            <p:ph idx="1"/>
          </p:nvPr>
        </p:nvSpPr>
        <p:spPr/>
        <p:txBody>
          <a:bodyPr/>
          <a:lstStyle/>
          <a:p>
            <a:r>
              <a:rPr lang="en-US" dirty="0"/>
              <a:t>Many other agents for specific pain syndromes may require caution in older persons and merit further research( </a:t>
            </a:r>
            <a:r>
              <a:rPr lang="en-US" dirty="0" err="1"/>
              <a:t>e,g</a:t>
            </a:r>
            <a:r>
              <a:rPr lang="en-US" dirty="0"/>
              <a:t>., glucosamine, chondroitin, cannabinoids, </a:t>
            </a:r>
            <a:r>
              <a:rPr lang="en-US" dirty="0" err="1"/>
              <a:t>botulinum</a:t>
            </a:r>
            <a:r>
              <a:rPr lang="en-US" dirty="0"/>
              <a:t> toxin, alpha-2 adrenergic agonists, calcitonin, vitamin D bisphosphonates, ketamine) (low quality of evidence, weak recommendation)</a:t>
            </a:r>
          </a:p>
        </p:txBody>
      </p:sp>
    </p:spTree>
    <p:extLst>
      <p:ext uri="{BB962C8B-B14F-4D97-AF65-F5344CB8AC3E}">
        <p14:creationId xmlns:p14="http://schemas.microsoft.com/office/powerpoint/2010/main" val="272307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Quality Indicators for Pain Management in Vulnerable Elders</a:t>
            </a:r>
          </a:p>
        </p:txBody>
      </p:sp>
      <p:sp>
        <p:nvSpPr>
          <p:cNvPr id="5" name="Text Placeholder 4"/>
          <p:cNvSpPr>
            <a:spLocks noGrp="1"/>
          </p:cNvSpPr>
          <p:nvPr>
            <p:ph type="body" idx="1"/>
          </p:nvPr>
        </p:nvSpPr>
        <p:spPr/>
        <p:txBody>
          <a:bodyPr/>
          <a:lstStyle/>
          <a:p>
            <a:r>
              <a:rPr lang="en-US" dirty="0"/>
              <a:t>JAGS 55:S403-S408, 2007</a:t>
            </a:r>
          </a:p>
        </p:txBody>
      </p:sp>
    </p:spTree>
    <p:extLst>
      <p:ext uri="{BB962C8B-B14F-4D97-AF65-F5344CB8AC3E}">
        <p14:creationId xmlns:p14="http://schemas.microsoft.com/office/powerpoint/2010/main" val="1717245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Screening for Persistent Pain</a:t>
            </a:r>
          </a:p>
        </p:txBody>
      </p:sp>
      <p:sp>
        <p:nvSpPr>
          <p:cNvPr id="5" name="Content Placeholder 4"/>
          <p:cNvSpPr>
            <a:spLocks noGrp="1"/>
          </p:cNvSpPr>
          <p:nvPr>
            <p:ph idx="1"/>
          </p:nvPr>
        </p:nvSpPr>
        <p:spPr/>
        <p:txBody>
          <a:bodyPr/>
          <a:lstStyle/>
          <a:p>
            <a:r>
              <a:rPr lang="en-US" dirty="0"/>
              <a:t>IF a vulnerable elder (VE) presents for an initial evaluation, THEN a quantitative and qualitative assessment for persistent pain should be documented ( if cognitively impaired, a standardized pain scale, behavioral assessment of proxy report of pain should be used);and</a:t>
            </a:r>
          </a:p>
          <a:p>
            <a:r>
              <a:rPr lang="en-US" dirty="0"/>
              <a:t>ALL VE’s should be screened for persistent pain annually; BECAUSE pain is common and under diagnosed in older patients, and routine assessment will result in better detection and treatment and less pain.</a:t>
            </a:r>
          </a:p>
        </p:txBody>
      </p:sp>
    </p:spTree>
    <p:extLst>
      <p:ext uri="{BB962C8B-B14F-4D97-AF65-F5344CB8AC3E}">
        <p14:creationId xmlns:p14="http://schemas.microsoft.com/office/powerpoint/2010/main" val="222198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 Pain</a:t>
            </a:r>
          </a:p>
        </p:txBody>
      </p:sp>
      <p:sp>
        <p:nvSpPr>
          <p:cNvPr id="3" name="Content Placeholder 2"/>
          <p:cNvSpPr>
            <a:spLocks noGrp="1"/>
          </p:cNvSpPr>
          <p:nvPr>
            <p:ph idx="1"/>
          </p:nvPr>
        </p:nvSpPr>
        <p:spPr/>
        <p:txBody>
          <a:bodyPr/>
          <a:lstStyle/>
          <a:p>
            <a:r>
              <a:rPr lang="en-US" dirty="0"/>
              <a:t>IF a VE presents for a cancer-related physician visit, including visits for chemotherapy or radiation, THEN pain should be assessed, BECAUSE pain is common and underreported in patients with cancer, and identification of pain will result in the initiation of treatment and improvement of patient outcomes</a:t>
            </a:r>
          </a:p>
          <a:p>
            <a:r>
              <a:rPr lang="en-US" dirty="0"/>
              <a:t>IF an outpatient VE with cancer presents with severe pain ( score&gt;5 on a 0-10 scale or similar quantifiable measurement), THEN an adjustment of pain treatment should occur, BECAUSE this will reduce pain</a:t>
            </a:r>
          </a:p>
        </p:txBody>
      </p:sp>
    </p:spTree>
    <p:extLst>
      <p:ext uri="{BB962C8B-B14F-4D97-AF65-F5344CB8AC3E}">
        <p14:creationId xmlns:p14="http://schemas.microsoft.com/office/powerpoint/2010/main" val="152700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 Recommendations</a:t>
            </a:r>
          </a:p>
        </p:txBody>
      </p:sp>
      <p:sp>
        <p:nvSpPr>
          <p:cNvPr id="3" name="Text Placeholder 2"/>
          <p:cNvSpPr>
            <a:spLocks noGrp="1"/>
          </p:cNvSpPr>
          <p:nvPr>
            <p:ph type="body" idx="1"/>
          </p:nvPr>
        </p:nvSpPr>
        <p:spPr/>
        <p:txBody>
          <a:bodyPr/>
          <a:lstStyle/>
          <a:p>
            <a:r>
              <a:rPr lang="en-US" dirty="0"/>
              <a:t>Pharmacologic Management of Persistent Pain in Older Persons</a:t>
            </a:r>
          </a:p>
          <a:p>
            <a:r>
              <a:rPr lang="en-US" i="1" dirty="0"/>
              <a:t>American Geriatrics Society Panel on the Pharmacological Management of Persistent Pain in Older Persons</a:t>
            </a:r>
          </a:p>
        </p:txBody>
      </p:sp>
    </p:spTree>
    <p:extLst>
      <p:ext uri="{BB962C8B-B14F-4D97-AF65-F5344CB8AC3E}">
        <p14:creationId xmlns:p14="http://schemas.microsoft.com/office/powerpoint/2010/main" val="231146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Hospitalized Patients</a:t>
            </a:r>
          </a:p>
        </p:txBody>
      </p:sp>
      <p:sp>
        <p:nvSpPr>
          <p:cNvPr id="3" name="Content Placeholder 2"/>
          <p:cNvSpPr>
            <a:spLocks noGrp="1"/>
          </p:cNvSpPr>
          <p:nvPr>
            <p:ph idx="1"/>
          </p:nvPr>
        </p:nvSpPr>
        <p:spPr/>
        <p:txBody>
          <a:bodyPr/>
          <a:lstStyle/>
          <a:p>
            <a:r>
              <a:rPr lang="en-US" dirty="0"/>
              <a:t>IF a hospitalized VE has a new complaint of moderate to severe pain, THEN the medical record should indicated that an intervention and follow-up assessment of the pain occurred within 4 hours, BECAUSE pain is often undertreated, and if follow-up is not provided, then therapeutic interventions to relieve pain cannot be modified appropriately.</a:t>
            </a:r>
          </a:p>
        </p:txBody>
      </p:sp>
    </p:spTree>
    <p:extLst>
      <p:ext uri="{BB962C8B-B14F-4D97-AF65-F5344CB8AC3E}">
        <p14:creationId xmlns:p14="http://schemas.microsoft.com/office/powerpoint/2010/main" val="3285237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for Persistent Pain</a:t>
            </a:r>
          </a:p>
        </p:txBody>
      </p:sp>
      <p:sp>
        <p:nvSpPr>
          <p:cNvPr id="3" name="Content Placeholder 2"/>
          <p:cNvSpPr>
            <a:spLocks noGrp="1"/>
          </p:cNvSpPr>
          <p:nvPr>
            <p:ph idx="1"/>
          </p:nvPr>
        </p:nvSpPr>
        <p:spPr/>
        <p:txBody>
          <a:bodyPr/>
          <a:lstStyle/>
          <a:p>
            <a:r>
              <a:rPr lang="en-US" dirty="0"/>
              <a:t>IF a VE is new to a primary care practice and has persistent pain, THEN there should be documentation of patient education within 6 months that explains the likely cause of symptoms</a:t>
            </a:r>
            <a:r>
              <a:rPr lang="en-US"/>
              <a:t>, and </a:t>
            </a:r>
            <a:r>
              <a:rPr lang="en-US" dirty="0"/>
              <a:t>how to use medication or other therapies, BECAUSE a patient education program can significantly alleviate symptoms and improve compliance.</a:t>
            </a:r>
          </a:p>
        </p:txBody>
      </p:sp>
    </p:spTree>
    <p:extLst>
      <p:ext uri="{BB962C8B-B14F-4D97-AF65-F5344CB8AC3E}">
        <p14:creationId xmlns:p14="http://schemas.microsoft.com/office/powerpoint/2010/main" val="100073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Preventing Constipation with Opioids</a:t>
            </a:r>
          </a:p>
        </p:txBody>
      </p:sp>
      <p:sp>
        <p:nvSpPr>
          <p:cNvPr id="3" name="Content Placeholder 2"/>
          <p:cNvSpPr>
            <a:spLocks noGrp="1"/>
          </p:cNvSpPr>
          <p:nvPr>
            <p:ph idx="1"/>
          </p:nvPr>
        </p:nvSpPr>
        <p:spPr/>
        <p:txBody>
          <a:bodyPr/>
          <a:lstStyle/>
          <a:p>
            <a:r>
              <a:rPr lang="en-US" dirty="0"/>
              <a:t>IF a VE with persistent pain is treated with opioids, THEN one of the following should be prescribed or noted: stool softener, laxative, increase fiber, stool-softening foods, or documentation of the potential for constipation or why bowel treatment is not needed, BECAUSE opiated analgesics cause constipation that may cause severe discomfort and may contribute to inadequate pain treatment because patients may then minimize medication use</a:t>
            </a:r>
          </a:p>
        </p:txBody>
      </p:sp>
    </p:spTree>
    <p:extLst>
      <p:ext uri="{BB962C8B-B14F-4D97-AF65-F5344CB8AC3E}">
        <p14:creationId xmlns:p14="http://schemas.microsoft.com/office/powerpoint/2010/main" val="2269571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Reassessing Pain Control with Opioids</a:t>
            </a:r>
          </a:p>
        </p:txBody>
      </p:sp>
      <p:sp>
        <p:nvSpPr>
          <p:cNvPr id="3" name="Content Placeholder 2"/>
          <p:cNvSpPr>
            <a:spLocks noGrp="1"/>
          </p:cNvSpPr>
          <p:nvPr>
            <p:ph idx="1"/>
          </p:nvPr>
        </p:nvSpPr>
        <p:spPr/>
        <p:txBody>
          <a:bodyPr/>
          <a:lstStyle/>
          <a:p>
            <a:r>
              <a:rPr lang="en-US" dirty="0"/>
              <a:t>IF a VE on a new opioid therapy for persistent pain, THEN efficacy and side effects should be assessed within 1 month, BECAUSE patients who require opioids have severe pain that requires reassessment, and the incidence of side effects from opioids is greater in VES.</a:t>
            </a:r>
          </a:p>
        </p:txBody>
      </p:sp>
    </p:spTree>
    <p:extLst>
      <p:ext uri="{BB962C8B-B14F-4D97-AF65-F5344CB8AC3E}">
        <p14:creationId xmlns:p14="http://schemas.microsoft.com/office/powerpoint/2010/main" val="1336048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Outcomes Associated with Opioid Use in the Treatment of Chronic </a:t>
            </a:r>
            <a:r>
              <a:rPr lang="en-US" sz="4000" dirty="0" err="1"/>
              <a:t>Noncancer</a:t>
            </a:r>
            <a:r>
              <a:rPr lang="en-US" sz="4000" dirty="0"/>
              <a:t> Pain in Older Adults: A Systematic Review and Meta-Analysis</a:t>
            </a:r>
          </a:p>
        </p:txBody>
      </p:sp>
      <p:sp>
        <p:nvSpPr>
          <p:cNvPr id="3" name="Text Placeholder 2"/>
          <p:cNvSpPr>
            <a:spLocks noGrp="1"/>
          </p:cNvSpPr>
          <p:nvPr>
            <p:ph type="body" idx="1"/>
          </p:nvPr>
        </p:nvSpPr>
        <p:spPr/>
        <p:txBody>
          <a:bodyPr/>
          <a:lstStyle/>
          <a:p>
            <a:r>
              <a:rPr lang="en-US" dirty="0"/>
              <a:t>JAGS 58:1353-1369, 2010</a:t>
            </a:r>
          </a:p>
        </p:txBody>
      </p:sp>
    </p:spTree>
    <p:extLst>
      <p:ext uri="{BB962C8B-B14F-4D97-AF65-F5344CB8AC3E}">
        <p14:creationId xmlns:p14="http://schemas.microsoft.com/office/powerpoint/2010/main" val="701715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Abuse and Misuse Outcomes</a:t>
            </a:r>
          </a:p>
        </p:txBody>
      </p:sp>
      <p:sp>
        <p:nvSpPr>
          <p:cNvPr id="3" name="Content Placeholder 2"/>
          <p:cNvSpPr>
            <a:spLocks noGrp="1"/>
          </p:cNvSpPr>
          <p:nvPr>
            <p:ph idx="1"/>
          </p:nvPr>
        </p:nvSpPr>
        <p:spPr/>
        <p:txBody>
          <a:bodyPr/>
          <a:lstStyle/>
          <a:p>
            <a:r>
              <a:rPr lang="en-US" dirty="0"/>
              <a:t>Of the 4 studies reporting abuse or misuse outcomes retained in the sample, one reported a prevalence rate of 3% whereas 3 found that older age was negatively associated with abuse and misuse behaviors. These results contrast with the higher prevalence of aberrant opioid medication-taking behaviors (range 5-24%) reported in one review of nonelderly patients with chronic back pain</a:t>
            </a:r>
          </a:p>
          <a:p>
            <a:r>
              <a:rPr lang="en-US" dirty="0"/>
              <a:t>Most studies were short term and a sizable majority excluded persons with a history of substance abuse, which is a recognized risk factor for opioid abuse.</a:t>
            </a:r>
          </a:p>
        </p:txBody>
      </p:sp>
    </p:spTree>
    <p:extLst>
      <p:ext uri="{BB962C8B-B14F-4D97-AF65-F5344CB8AC3E}">
        <p14:creationId xmlns:p14="http://schemas.microsoft.com/office/powerpoint/2010/main" val="1056162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Adverse Events</a:t>
            </a:r>
          </a:p>
        </p:txBody>
      </p:sp>
      <p:sp>
        <p:nvSpPr>
          <p:cNvPr id="3" name="Content Placeholder 2"/>
          <p:cNvSpPr>
            <a:spLocks noGrp="1"/>
          </p:cNvSpPr>
          <p:nvPr>
            <p:ph idx="1"/>
          </p:nvPr>
        </p:nvSpPr>
        <p:spPr/>
        <p:txBody>
          <a:bodyPr/>
          <a:lstStyle/>
          <a:p>
            <a:r>
              <a:rPr lang="en-US" dirty="0"/>
              <a:t>Three studies assessed for possible age effects regarding adverse events. In one study, older patients were more likely than those younger than 65 to report constipation and anorexia. In a second study, older patients receiving opioid therapy reported higher rates of somnolence and vomiting. In the third study, complaints of somnolence in patients aged 65 and older were greater than those younger than 65.</a:t>
            </a:r>
          </a:p>
        </p:txBody>
      </p:sp>
    </p:spTree>
    <p:extLst>
      <p:ext uri="{BB962C8B-B14F-4D97-AF65-F5344CB8AC3E}">
        <p14:creationId xmlns:p14="http://schemas.microsoft.com/office/powerpoint/2010/main" val="3361520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Efficacy </a:t>
            </a:r>
            <a:r>
              <a:rPr lang="en-US" dirty="0" err="1"/>
              <a:t>Oucomes</a:t>
            </a:r>
            <a:endParaRPr lang="en-US" dirty="0"/>
          </a:p>
        </p:txBody>
      </p:sp>
      <p:sp>
        <p:nvSpPr>
          <p:cNvPr id="3" name="Content Placeholder 2"/>
          <p:cNvSpPr>
            <a:spLocks noGrp="1"/>
          </p:cNvSpPr>
          <p:nvPr>
            <p:ph idx="1"/>
          </p:nvPr>
        </p:nvSpPr>
        <p:spPr/>
        <p:txBody>
          <a:bodyPr/>
          <a:lstStyle/>
          <a:p>
            <a:r>
              <a:rPr lang="en-US" dirty="0"/>
              <a:t>Six studies assessed for age effects. All six studies reported that analgesic efficacy was independent of age and documented significant pain reductions in older (&gt;65) and younger (&lt;65) study patients.</a:t>
            </a:r>
          </a:p>
        </p:txBody>
      </p:sp>
    </p:spTree>
    <p:extLst>
      <p:ext uri="{BB962C8B-B14F-4D97-AF65-F5344CB8AC3E}">
        <p14:creationId xmlns:p14="http://schemas.microsoft.com/office/powerpoint/2010/main" val="256982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t="2902" b="2902"/>
          <a:stretch/>
        </p:blipFill>
        <p:spPr>
          <a:xfrm>
            <a:off x="169863" y="274638"/>
            <a:ext cx="8815387" cy="6227762"/>
          </a:xfrm>
        </p:spPr>
      </p:pic>
    </p:spTree>
    <p:extLst>
      <p:ext uri="{BB962C8B-B14F-4D97-AF65-F5344CB8AC3E}">
        <p14:creationId xmlns:p14="http://schemas.microsoft.com/office/powerpoint/2010/main" val="242962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8068" r="-8068"/>
          <a:stretch/>
        </p:blipFill>
        <p:spPr>
          <a:xfrm>
            <a:off x="-492125" y="0"/>
            <a:ext cx="1017905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917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Nonopioids</a:t>
            </a:r>
            <a:endParaRPr lang="en-US" dirty="0"/>
          </a:p>
        </p:txBody>
      </p:sp>
      <p:sp>
        <p:nvSpPr>
          <p:cNvPr id="3" name="Content Placeholder 2"/>
          <p:cNvSpPr>
            <a:spLocks noGrp="1"/>
          </p:cNvSpPr>
          <p:nvPr>
            <p:ph idx="1"/>
          </p:nvPr>
        </p:nvSpPr>
        <p:spPr/>
        <p:txBody>
          <a:bodyPr/>
          <a:lstStyle/>
          <a:p>
            <a:r>
              <a:rPr lang="en-US" dirty="0"/>
              <a:t>Acetaminophen should be considered as initial and ongoing pharmacotherapy in the treatment of persistent pain, particularly musculoskeletal pain, owing to its demonstrated effectiveness and good safety profile (high quality of evidence, strong recommendation)</a:t>
            </a:r>
          </a:p>
          <a:p>
            <a:r>
              <a:rPr lang="en-US" dirty="0"/>
              <a:t>Nonselective NSAIDs and COX-2 selective inhibitors may be considered rarely, and with extreme caution, in highly selected individuals (high quality of evidence, strong recommendation)</a:t>
            </a:r>
          </a:p>
        </p:txBody>
      </p:sp>
    </p:spTree>
    <p:extLst>
      <p:ext uri="{BB962C8B-B14F-4D97-AF65-F5344CB8AC3E}">
        <p14:creationId xmlns:p14="http://schemas.microsoft.com/office/powerpoint/2010/main" val="1271197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5" name="Content Placeholder 4"/>
          <p:cNvSpPr>
            <a:spLocks noGrp="1"/>
          </p:cNvSpPr>
          <p:nvPr>
            <p:ph idx="1"/>
          </p:nvPr>
        </p:nvSpPr>
        <p:spPr/>
        <p:txBody>
          <a:bodyPr>
            <a:normAutofit fontScale="92500" lnSpcReduction="10000"/>
          </a:bodyPr>
          <a:lstStyle/>
          <a:p>
            <a:r>
              <a:rPr lang="en-US" dirty="0"/>
              <a:t>American Geriatrics Society Panel in the Pharmacological Management of Persistent Pain in Older Persons. Pharmacological Management of Persistent Pain in Older Persons. JAGS 57:1331-1346, 2009</a:t>
            </a:r>
          </a:p>
          <a:p>
            <a:r>
              <a:rPr lang="en-US" dirty="0" err="1"/>
              <a:t>Etzioni</a:t>
            </a:r>
            <a:r>
              <a:rPr lang="en-US" dirty="0"/>
              <a:t>, S., </a:t>
            </a:r>
            <a:r>
              <a:rPr lang="en-US" dirty="0" err="1"/>
              <a:t>Chodosh</a:t>
            </a:r>
            <a:r>
              <a:rPr lang="en-US" dirty="0"/>
              <a:t>, J. , </a:t>
            </a:r>
            <a:r>
              <a:rPr lang="en-US" dirty="0" err="1"/>
              <a:t>Ferell</a:t>
            </a:r>
            <a:r>
              <a:rPr lang="en-US" dirty="0"/>
              <a:t>, A. et al.  Quality Indicators for Pain Management in Vulnerable Elders. JAGS 55:S403-S408, 2007</a:t>
            </a:r>
          </a:p>
          <a:p>
            <a:r>
              <a:rPr lang="en-US" dirty="0" err="1"/>
              <a:t>Papalentiou</a:t>
            </a:r>
            <a:r>
              <a:rPr lang="en-US" dirty="0"/>
              <a:t>, M., Henderson, CR., Turner, BJ., et al. Outcomes Associated with Opioid Use in the Treatment of Chronic Non Cancer Pain in Older Adults: A Systemic Review and Meta-Analysis. JAGS 58: 1353-1369, 2010</a:t>
            </a:r>
          </a:p>
          <a:p>
            <a:r>
              <a:rPr lang="en-US" dirty="0"/>
              <a:t>Utah Clinical Guidelines on Prescribing Opioids for Treatment of Pain. Utah Department of Health. 2009</a:t>
            </a:r>
          </a:p>
        </p:txBody>
      </p:sp>
    </p:spTree>
    <p:extLst>
      <p:ext uri="{BB962C8B-B14F-4D97-AF65-F5344CB8AC3E}">
        <p14:creationId xmlns:p14="http://schemas.microsoft.com/office/powerpoint/2010/main" val="86647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Nonopioids</a:t>
            </a:r>
            <a:endParaRPr lang="en-US" dirty="0"/>
          </a:p>
        </p:txBody>
      </p:sp>
      <p:sp>
        <p:nvSpPr>
          <p:cNvPr id="3" name="Content Placeholder 2"/>
          <p:cNvSpPr>
            <a:spLocks noGrp="1"/>
          </p:cNvSpPr>
          <p:nvPr>
            <p:ph idx="1"/>
          </p:nvPr>
        </p:nvSpPr>
        <p:spPr/>
        <p:txBody>
          <a:bodyPr/>
          <a:lstStyle/>
          <a:p>
            <a:r>
              <a:rPr lang="en-US" dirty="0"/>
              <a:t>Older persons taking nonselective NSAIDs should use a proton pump inhibitor or misoprostol for gastrointestinal protection ( high quality of evidence, strong recommendation)</a:t>
            </a:r>
          </a:p>
          <a:p>
            <a:r>
              <a:rPr lang="en-US" dirty="0"/>
              <a:t>Patients taking a COX-2 selective inhibitor with aspirin should use a proton pump inhibitor or misoprostol for gastrointestinal protection ( high quality of evidence, strong recommendation)</a:t>
            </a:r>
          </a:p>
          <a:p>
            <a:endParaRPr lang="en-US" dirty="0"/>
          </a:p>
        </p:txBody>
      </p:sp>
    </p:spTree>
    <p:extLst>
      <p:ext uri="{BB962C8B-B14F-4D97-AF65-F5344CB8AC3E}">
        <p14:creationId xmlns:p14="http://schemas.microsoft.com/office/powerpoint/2010/main" val="138565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Nonopioids</a:t>
            </a:r>
            <a:endParaRPr lang="en-US" dirty="0"/>
          </a:p>
        </p:txBody>
      </p:sp>
      <p:sp>
        <p:nvSpPr>
          <p:cNvPr id="3" name="Content Placeholder 2"/>
          <p:cNvSpPr>
            <a:spLocks noGrp="1"/>
          </p:cNvSpPr>
          <p:nvPr>
            <p:ph idx="1"/>
          </p:nvPr>
        </p:nvSpPr>
        <p:spPr/>
        <p:txBody>
          <a:bodyPr/>
          <a:lstStyle/>
          <a:p>
            <a:r>
              <a:rPr lang="en-US" dirty="0"/>
              <a:t>Patients should not take more than one nonselective NSAID or COX-2 selective inhibitor for pain control ( low quality of evidence, strong recommendation)</a:t>
            </a:r>
          </a:p>
          <a:p>
            <a:r>
              <a:rPr lang="en-US" dirty="0"/>
              <a:t>Patients taking aspirin for </a:t>
            </a:r>
            <a:r>
              <a:rPr lang="en-US" dirty="0" err="1"/>
              <a:t>cardioprophylaxis</a:t>
            </a:r>
            <a:r>
              <a:rPr lang="en-US" dirty="0"/>
              <a:t> should not use ibuprofen (moderate quality of evidence, weak recommendation).</a:t>
            </a:r>
          </a:p>
          <a:p>
            <a:r>
              <a:rPr lang="en-US" dirty="0"/>
              <a:t>All patients taking nonselective NSAIDs and COX-2 selective inhibitors should be routinely assessed for gastrointestinal and renal toxicity, hypertension, heart failure and other drug-drug and drug-disease interactions ( weak quality of evidence, strong recommendation)</a:t>
            </a:r>
          </a:p>
        </p:txBody>
      </p:sp>
    </p:spTree>
    <p:extLst>
      <p:ext uri="{BB962C8B-B14F-4D97-AF65-F5344CB8AC3E}">
        <p14:creationId xmlns:p14="http://schemas.microsoft.com/office/powerpoint/2010/main" val="297517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t="-26" b="-26"/>
          <a:stretch/>
        </p:blipFill>
        <p:spPr>
          <a:xfrm>
            <a:off x="0" y="169863"/>
            <a:ext cx="8666163" cy="6503987"/>
          </a:xfrm>
        </p:spPr>
      </p:pic>
    </p:spTree>
    <p:extLst>
      <p:ext uri="{BB962C8B-B14F-4D97-AF65-F5344CB8AC3E}">
        <p14:creationId xmlns:p14="http://schemas.microsoft.com/office/powerpoint/2010/main" val="289878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9813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1840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77007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315</TotalTime>
  <Words>1844</Words>
  <Application>Microsoft Office PowerPoint</Application>
  <PresentationFormat>On-screen Show (4:3)</PresentationFormat>
  <Paragraphs>73</Paragraphs>
  <Slides>30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Calibri</vt:lpstr>
      <vt:lpstr>Wingdings</vt:lpstr>
      <vt:lpstr>Expo</vt:lpstr>
      <vt:lpstr>Management of Pain in the Older Patient</vt:lpstr>
      <vt:lpstr>Guideline Recommendations</vt:lpstr>
      <vt:lpstr>Nonopioids</vt:lpstr>
      <vt:lpstr>Nonopioids</vt:lpstr>
      <vt:lpstr>Nonopioids</vt:lpstr>
      <vt:lpstr>PowerPoint Presentation</vt:lpstr>
      <vt:lpstr>PowerPoint Presentation</vt:lpstr>
      <vt:lpstr>PowerPoint Presentation</vt:lpstr>
      <vt:lpstr>PowerPoint Presentation</vt:lpstr>
      <vt:lpstr>PowerPoint Presentation</vt:lpstr>
      <vt:lpstr>Adjuvant Analgesic Drugs</vt:lpstr>
      <vt:lpstr>Adjuvant Analgesic Drugs</vt:lpstr>
      <vt:lpstr>Adjuvant Analgesic Drugs</vt:lpstr>
      <vt:lpstr>Other Drugs</vt:lpstr>
      <vt:lpstr>Other Drugs</vt:lpstr>
      <vt:lpstr>Other Drugs</vt:lpstr>
      <vt:lpstr>Quality Indicators for Pain Management in Vulnerable Elders</vt:lpstr>
      <vt:lpstr>Screening for Persistent Pain</vt:lpstr>
      <vt:lpstr>Cancer Pain</vt:lpstr>
      <vt:lpstr>Hospitalized Patients</vt:lpstr>
      <vt:lpstr>Education for Persistent Pain</vt:lpstr>
      <vt:lpstr>Preventing Constipation with Opioids</vt:lpstr>
      <vt:lpstr>Reassessing Pain Control with Opioids</vt:lpstr>
      <vt:lpstr>Outcomes Associated with Opioid Use in the Treatment of Chronic Noncancer Pain in Older Adults: A Systematic Review and Meta-Analysis</vt:lpstr>
      <vt:lpstr>Abuse and Misuse Outcomes</vt:lpstr>
      <vt:lpstr>Adverse Events</vt:lpstr>
      <vt:lpstr>Efficacy Oucomes</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Florentino Abueg</dc:creator>
  <cp:lastModifiedBy>Rob Ence</cp:lastModifiedBy>
  <cp:revision>40</cp:revision>
  <cp:lastPrinted>2015-03-15T02:50:11Z</cp:lastPrinted>
  <dcterms:created xsi:type="dcterms:W3CDTF">2015-02-22T22:59:51Z</dcterms:created>
  <dcterms:modified xsi:type="dcterms:W3CDTF">2021-09-13T20:31:23Z</dcterms:modified>
</cp:coreProperties>
</file>